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0" r:id="rId1"/>
  </p:sldMasterIdLst>
  <p:notesMasterIdLst>
    <p:notesMasterId r:id="rId11"/>
  </p:notesMasterIdLst>
  <p:sldIdLst>
    <p:sldId id="263" r:id="rId2"/>
    <p:sldId id="257" r:id="rId3"/>
    <p:sldId id="273" r:id="rId4"/>
    <p:sldId id="275" r:id="rId5"/>
    <p:sldId id="276" r:id="rId6"/>
    <p:sldId id="277" r:id="rId7"/>
    <p:sldId id="269" r:id="rId8"/>
    <p:sldId id="270" r:id="rId9"/>
    <p:sldId id="268" r:id="rId10"/>
  </p:sldIdLst>
  <p:sldSz cx="24384000" cy="13716000"/>
  <p:notesSz cx="6858000" cy="9144000"/>
  <p:defaultTextStyle>
    <a:defPPr marL="0" marR="0" indent="0" algn="l" defTabSz="91438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59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19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78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38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297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57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165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760" algn="ctr" defTabSz="82548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3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 snapToGrid="0">
      <p:cViewPr varScale="1">
        <p:scale>
          <a:sx n="42" d="100"/>
          <a:sy n="42" d="100"/>
        </p:scale>
        <p:origin x="619" y="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4936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9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9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78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38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97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57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600165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760" defTabSz="457190" latinLnBrk="0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92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1682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04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41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0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47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6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73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83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3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547" indent="0">
              <a:buNone/>
              <a:defRPr sz="4800" b="1"/>
            </a:lvl2pPr>
            <a:lvl3pPr marL="2177095" indent="0">
              <a:buNone/>
              <a:defRPr sz="4300" b="1"/>
            </a:lvl3pPr>
            <a:lvl4pPr marL="3265642" indent="0">
              <a:buNone/>
              <a:defRPr sz="3800" b="1"/>
            </a:lvl4pPr>
            <a:lvl5pPr marL="4354190" indent="0">
              <a:buNone/>
              <a:defRPr sz="3800" b="1"/>
            </a:lvl5pPr>
            <a:lvl6pPr marL="5442737" indent="0">
              <a:buNone/>
              <a:defRPr sz="3800" b="1"/>
            </a:lvl6pPr>
            <a:lvl7pPr marL="6531285" indent="0">
              <a:buNone/>
              <a:defRPr sz="3800" b="1"/>
            </a:lvl7pPr>
            <a:lvl8pPr marL="7619832" indent="0">
              <a:buNone/>
              <a:defRPr sz="3800" b="1"/>
            </a:lvl8pPr>
            <a:lvl9pPr marL="8708380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1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547" indent="0">
              <a:buNone/>
              <a:defRPr sz="6700"/>
            </a:lvl2pPr>
            <a:lvl3pPr marL="2177095" indent="0">
              <a:buNone/>
              <a:defRPr sz="5700"/>
            </a:lvl3pPr>
            <a:lvl4pPr marL="3265642" indent="0">
              <a:buNone/>
              <a:defRPr sz="4800"/>
            </a:lvl4pPr>
            <a:lvl5pPr marL="4354190" indent="0">
              <a:buNone/>
              <a:defRPr sz="4800"/>
            </a:lvl5pPr>
            <a:lvl6pPr marL="5442737" indent="0">
              <a:buNone/>
              <a:defRPr sz="4800"/>
            </a:lvl6pPr>
            <a:lvl7pPr marL="6531285" indent="0">
              <a:buNone/>
              <a:defRPr sz="4800"/>
            </a:lvl7pPr>
            <a:lvl8pPr marL="7619832" indent="0">
              <a:buNone/>
              <a:defRPr sz="4800"/>
            </a:lvl8pPr>
            <a:lvl9pPr marL="8708380" indent="0">
              <a:buNone/>
              <a:defRPr sz="48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547" indent="0">
              <a:buNone/>
              <a:defRPr sz="2900"/>
            </a:lvl2pPr>
            <a:lvl3pPr marL="2177095" indent="0">
              <a:buNone/>
              <a:defRPr sz="2400"/>
            </a:lvl3pPr>
            <a:lvl4pPr marL="3265642" indent="0">
              <a:buNone/>
              <a:defRPr sz="2100"/>
            </a:lvl4pPr>
            <a:lvl5pPr marL="4354190" indent="0">
              <a:buNone/>
              <a:defRPr sz="2100"/>
            </a:lvl5pPr>
            <a:lvl6pPr marL="5442737" indent="0">
              <a:buNone/>
              <a:defRPr sz="2100"/>
            </a:lvl6pPr>
            <a:lvl7pPr marL="6531285" indent="0">
              <a:buNone/>
              <a:defRPr sz="2100"/>
            </a:lvl7pPr>
            <a:lvl8pPr marL="7619832" indent="0">
              <a:buNone/>
              <a:defRPr sz="2100"/>
            </a:lvl8pPr>
            <a:lvl9pPr marL="870838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2/15/2021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709" tIns="108855" rIns="217709" bIns="1088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horz" lIns="217709" tIns="108855" rIns="217709" bIns="1088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2/15/2021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vert="horz" lIns="217709" tIns="108855" rIns="217709" bIns="108855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2177095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11" indent="-816411" algn="l" defTabSz="217709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890" indent="-680342" algn="l" defTabSz="2177095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36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916" indent="-544274" algn="l" defTabSz="217709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464" indent="-544274" algn="l" defTabSz="217709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011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559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106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654" indent="-544274" algn="l" defTabSz="217709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4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9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64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9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737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285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832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380" algn="l" defTabSz="2177095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plusmedia.com/cxotv/CIOawards2020/" TargetMode="External"/><Relationship Id="rId5" Type="http://schemas.openxmlformats.org/officeDocument/2006/relationships/hyperlink" Target="http://www.cdosummit.cxotv.news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gital_transformation-1.jpg"/>
          <p:cNvPicPr>
            <a:picLocks noChangeAspect="1"/>
          </p:cNvPicPr>
          <p:nvPr/>
        </p:nvPicPr>
        <p:blipFill>
          <a:blip r:embed="rId2"/>
          <a:srcRect t="8238" b="759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95413" y="0"/>
            <a:ext cx="11308557" cy="13716000"/>
            <a:chOff x="6069289" y="0"/>
            <a:chExt cx="11308557" cy="13716000"/>
          </a:xfrm>
        </p:grpSpPr>
        <p:sp>
          <p:nvSpPr>
            <p:cNvPr id="166" name="object 37"/>
            <p:cNvSpPr/>
            <p:nvPr/>
          </p:nvSpPr>
          <p:spPr>
            <a:xfrm>
              <a:off x="7640908" y="3322787"/>
              <a:ext cx="984325" cy="49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CC50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167" name="blue-gradient-wallpaper-397-446-hd-wallpapers.jpg" descr="blue-gradient-wallpaper-397-446-hd-wallpapers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4114" r="29508"/>
            <a:stretch>
              <a:fillRect/>
            </a:stretch>
          </p:blipFill>
          <p:spPr>
            <a:xfrm>
              <a:off x="6069289" y="0"/>
              <a:ext cx="11308557" cy="1371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1" y="0"/>
                  </a:moveTo>
                  <a:lnTo>
                    <a:pt x="6351" y="29"/>
                  </a:lnTo>
                  <a:lnTo>
                    <a:pt x="0" y="21600"/>
                  </a:lnTo>
                  <a:lnTo>
                    <a:pt x="15524" y="21600"/>
                  </a:lnTo>
                  <a:lnTo>
                    <a:pt x="15524" y="21558"/>
                  </a:lnTo>
                  <a:lnTo>
                    <a:pt x="21600" y="0"/>
                  </a:lnTo>
                  <a:lnTo>
                    <a:pt x="6351" y="0"/>
                  </a:lnTo>
                  <a:close/>
                </a:path>
              </a:pathLst>
            </a:custGeom>
            <a:ln w="12700">
              <a:miter lim="400000"/>
            </a:ln>
          </p:spPr>
        </p:pic>
        <p:sp>
          <p:nvSpPr>
            <p:cNvPr id="169" name="object 4"/>
            <p:cNvSpPr/>
            <p:nvPr/>
          </p:nvSpPr>
          <p:spPr>
            <a:xfrm>
              <a:off x="6873765" y="3815254"/>
              <a:ext cx="9821917" cy="548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49" y="0"/>
                  </a:lnTo>
                  <a:lnTo>
                    <a:pt x="0" y="21600"/>
                  </a:lnTo>
                  <a:lnTo>
                    <a:pt x="198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68" name="Picture 7" descr="Picture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862713" y="1596037"/>
              <a:ext cx="3330667" cy="97856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0" name="object 38"/>
            <p:cNvSpPr/>
            <p:nvPr/>
          </p:nvSpPr>
          <p:spPr>
            <a:xfrm>
              <a:off x="15119131" y="9301642"/>
              <a:ext cx="754204" cy="56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2" y="0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0CC50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71" name="object 39"/>
            <p:cNvSpPr txBox="1"/>
            <p:nvPr/>
          </p:nvSpPr>
          <p:spPr>
            <a:xfrm>
              <a:off x="8133070" y="8657593"/>
              <a:ext cx="6936115" cy="8443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/>
            <a:lstStyle/>
            <a:p>
              <a:pPr defTabSz="914380">
                <a:spcBef>
                  <a:spcPts val="100"/>
                </a:spcBef>
                <a:defRPr sz="2800" spc="-1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175" name="brought to you by &gt;&gt;&gt;"/>
            <p:cNvSpPr txBox="1"/>
            <p:nvPr/>
          </p:nvSpPr>
          <p:spPr>
            <a:xfrm>
              <a:off x="11140216" y="768583"/>
              <a:ext cx="2828035" cy="5027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799" tIns="50799" rIns="50799" bIns="50799" anchor="ctr">
              <a:spAutoFit/>
            </a:bodyPr>
            <a:lstStyle>
              <a:lvl1pPr algn="l">
                <a:defRPr sz="26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en-IN" dirty="0" smtClean="0">
                  <a:solidFill>
                    <a:schemeClr val="bg1"/>
                  </a:solidFill>
                  <a:latin typeface="Calibri" pitchFamily="34" charset="0"/>
                </a:rPr>
                <a:t>Organised by</a:t>
              </a:r>
              <a:endParaRPr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3" name="brought to you by &gt;&gt;&gt;"/>
          <p:cNvSpPr txBox="1"/>
          <p:nvPr/>
        </p:nvSpPr>
        <p:spPr>
          <a:xfrm>
            <a:off x="823947" y="389514"/>
            <a:ext cx="1785743" cy="5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 algn="l">
              <a:defRPr sz="260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Powered by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69" y="937544"/>
            <a:ext cx="2999387" cy="19153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792576" y="10863072"/>
            <a:ext cx="45942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Sponsorship Dossier</a:t>
            </a:r>
            <a:endParaRPr lang="en-U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660" y="3918331"/>
            <a:ext cx="5526928" cy="53659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9818889" cy="2081047"/>
            <a:chOff x="13387867" y="-110288"/>
            <a:chExt cx="8946620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3454331" y="709080"/>
              <a:ext cx="8880156" cy="73563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sz="4800" b="1" dirty="0" smtClean="0">
                  <a:solidFill>
                    <a:srgbClr val="FFC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Theme</a:t>
              </a:r>
              <a:r>
                <a:rPr lang="en-IN" sz="4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 : Building Security Resilience</a:t>
              </a:r>
              <a:endParaRPr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167" y="1889079"/>
            <a:ext cx="3340566" cy="2245576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934592" y="12521808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2754752" y="2270231"/>
            <a:ext cx="16118770" cy="1141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en-IN" sz="3200" b="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en-IN" sz="3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15000"/>
              </a:lnSpc>
            </a:pPr>
            <a:endParaRPr lang="en-IN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</a:t>
            </a: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Result-Oriented </a:t>
            </a: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CISO </a:t>
            </a: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</a:t>
            </a:r>
            <a:r>
              <a:rPr lang="en-IN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IN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en-IN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An </a:t>
            </a:r>
            <a:r>
              <a:rPr lang="en-IN" sz="32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invitation-only platform for </a:t>
            </a: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CXO’s </a:t>
            </a:r>
            <a:r>
              <a:rPr lang="en-IN" sz="32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leading Customer </a:t>
            </a: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 </a:t>
            </a:r>
            <a:r>
              <a:rPr lang="en-IN" sz="3200" b="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Digital </a:t>
            </a:r>
            <a:r>
              <a:rPr lang="en-IN" sz="3200" b="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</a:t>
            </a:r>
            <a:r>
              <a:rPr lang="en-IN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irresistible?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Largest platform with over </a:t>
            </a:r>
            <a:r>
              <a:rPr lang="en-IN" sz="3200" b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core  IT Decision-makers </a:t>
            </a: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influencers 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Congregation of CXOs who have led technological innovations and transformation initiatives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for client testimony for IT Vendors/OEMs to help them drive customer experience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Knowledge-sharing platform for industry leaders and peers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32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Opportunity to position customer case study for Innovation Awards and Hall of Fame</a:t>
            </a:r>
            <a:endParaRPr lang="en-US" sz="2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I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22" y="1954922"/>
            <a:ext cx="5948106" cy="49396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178063" y="729265"/>
              <a:ext cx="3809240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Attendee Profile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642" y="1687200"/>
            <a:ext cx="14659017" cy="9097516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679" y="1664828"/>
            <a:ext cx="5948106" cy="49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3914786" y="619554"/>
              <a:ext cx="420068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Summit Highlights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726873" y="1385938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01972"/>
              </p:ext>
            </p:extLst>
          </p:nvPr>
        </p:nvGraphicFramePr>
        <p:xfrm>
          <a:off x="2880776" y="5705856"/>
          <a:ext cx="16256000" cy="50830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392108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637901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510065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98619536"/>
                    </a:ext>
                  </a:extLst>
                </a:gridCol>
              </a:tblGrid>
              <a:tr h="243133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07</a:t>
                      </a: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</a:t>
                      </a:r>
                    </a:p>
                    <a:p>
                      <a:r>
                        <a:rPr lang="en-US" sz="4400" b="1" kern="1200" dirty="0" smtClean="0">
                          <a:solidFill>
                            <a:srgbClr val="EA731A"/>
                          </a:solidFill>
                          <a:latin typeface="+mn-lt"/>
                          <a:ea typeface="+mn-ea"/>
                          <a:cs typeface="+mn-cs"/>
                        </a:rPr>
                        <a:t>Knowledge Session</a:t>
                      </a:r>
                      <a:r>
                        <a:rPr lang="en-US" sz="4400" b="1" kern="1200" baseline="0" dirty="0" smtClean="0">
                          <a:solidFill>
                            <a:srgbClr val="EA731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 500</a:t>
                      </a: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+</a:t>
                      </a:r>
                      <a:b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</a:b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CISO </a:t>
                      </a:r>
                      <a:r>
                        <a:rPr lang="en-US" b="1" baseline="0" dirty="0" smtClean="0">
                          <a:solidFill>
                            <a:srgbClr val="EA731A"/>
                          </a:solidFill>
                        </a:rPr>
                        <a:t>&amp; ITDM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1000 + Attendee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EA731A"/>
                          </a:solidFill>
                        </a:rPr>
                        <a:t> 04+ Hours of Networking </a:t>
                      </a:r>
                      <a:endParaRPr lang="en-US" b="1" dirty="0">
                        <a:solidFill>
                          <a:srgbClr val="EA731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04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/>
                      </a:r>
                      <a:b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</a:b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The summit will consist of interesting web panel discussions, exclusive live fireside chats and engaging digital industry presentations.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Industry's thought leaders, decision makers and solution providers will gather virtually to discuss the latest trends, innovations and technologies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Congregation of industry's top-level executives and senior officials for knowledge </a:t>
                      </a:r>
                      <a:r>
                        <a:rPr lang="en-US" sz="2400" b="0" dirty="0" err="1" smtClean="0">
                          <a:solidFill>
                            <a:srgbClr val="333333"/>
                          </a:solidFill>
                          <a:latin typeface="+mj-lt"/>
                        </a:rPr>
                        <a:t>sharing</a:t>
                      </a:r>
                      <a:r>
                        <a:rPr lang="en-US" sz="240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s</a:t>
                      </a:r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1770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333333"/>
                          </a:solidFill>
                          <a:latin typeface="+mj-lt"/>
                        </a:rPr>
                        <a:t>Networking opportunity for solution and service providers with industry's top decision makers via digital exhibition, public live chats and private one-on-one chats.</a:t>
                      </a:r>
                    </a:p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8814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289974" y="3508678"/>
            <a:ext cx="5444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SUMMIT HIGHLIGHTS</a:t>
            </a:r>
            <a:r>
              <a:rPr lang="en-IN" sz="4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/>
          </a:p>
        </p:txBody>
      </p:sp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639" y="1625552"/>
            <a:ext cx="4576506" cy="375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1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3914786" y="619554"/>
              <a:ext cx="420068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Summit Highlights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726873" y="1385938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8558813" y="4442116"/>
            <a:ext cx="102657" cy="666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9" name="Why should you attend?"/>
          <p:cNvSpPr txBox="1"/>
          <p:nvPr/>
        </p:nvSpPr>
        <p:spPr>
          <a:xfrm>
            <a:off x="3157832" y="1689880"/>
            <a:ext cx="7357768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5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dirty="0"/>
              <a:t>Why should you attend?</a:t>
            </a:r>
          </a:p>
        </p:txBody>
      </p:sp>
      <p:grpSp>
        <p:nvGrpSpPr>
          <p:cNvPr id="40" name="Group"/>
          <p:cNvGrpSpPr/>
          <p:nvPr/>
        </p:nvGrpSpPr>
        <p:grpSpPr>
          <a:xfrm>
            <a:off x="3413197" y="3116300"/>
            <a:ext cx="15145616" cy="8838910"/>
            <a:chOff x="0" y="0"/>
            <a:chExt cx="18986988" cy="11186618"/>
          </a:xfrm>
        </p:grpSpPr>
        <p:sp>
          <p:nvSpPr>
            <p:cNvPr id="41" name="Hear ideas from Expert speakers to identify the challenges, create a digital strategy and incubate solutions"/>
            <p:cNvSpPr txBox="1"/>
            <p:nvPr/>
          </p:nvSpPr>
          <p:spPr>
            <a:xfrm>
              <a:off x="0" y="9524956"/>
              <a:ext cx="5042977" cy="16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t>Hear ideas from Expert speakers to identify the challenges, create a digital strategy and incubate solutions</a:t>
              </a:r>
            </a:p>
          </p:txBody>
        </p:sp>
        <p:pic>
          <p:nvPicPr>
            <p:cNvPr id="42" name="abs,png.png" descr="abs,png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91327" y="1451857"/>
              <a:ext cx="15429399" cy="7891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Attend exclusive interactive sessions with opportunities to interface with industry leaders"/>
            <p:cNvSpPr txBox="1"/>
            <p:nvPr/>
          </p:nvSpPr>
          <p:spPr>
            <a:xfrm>
              <a:off x="3618043" y="0"/>
              <a:ext cx="4490631" cy="127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rPr dirty="0"/>
                <a:t>Attend exclusive interactive sessions with opportunities to interface with industry leaders</a:t>
              </a:r>
            </a:p>
          </p:txBody>
        </p:sp>
        <p:sp>
          <p:nvSpPr>
            <p:cNvPr id="44" name="Expand your knowledge, as Pioneers, Gurus, Experts and solution providers share their latest research and findings"/>
            <p:cNvSpPr txBox="1"/>
            <p:nvPr/>
          </p:nvSpPr>
          <p:spPr>
            <a:xfrm>
              <a:off x="6336514" y="9524956"/>
              <a:ext cx="5678469" cy="16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t>Expand your knowledge, as Pioneers, Gurus, Experts and solution providers share their latest research and findings</a:t>
              </a:r>
            </a:p>
          </p:txBody>
        </p:sp>
        <p:sp>
          <p:nvSpPr>
            <p:cNvPr id="45" name="Hear Senior industry leaders discuss their programs and business challenges"/>
            <p:cNvSpPr txBox="1"/>
            <p:nvPr/>
          </p:nvSpPr>
          <p:spPr>
            <a:xfrm>
              <a:off x="9935234" y="0"/>
              <a:ext cx="4490631" cy="1270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rPr dirty="0"/>
                <a:t>Hear Senior industry leaders discuss their programs and business challenges</a:t>
              </a:r>
            </a:p>
          </p:txBody>
        </p:sp>
        <p:sp>
          <p:nvSpPr>
            <p:cNvPr id="46" name="Opportunity to Network, discuss challenges, and share ideas"/>
            <p:cNvSpPr txBox="1"/>
            <p:nvPr/>
          </p:nvSpPr>
          <p:spPr>
            <a:xfrm>
              <a:off x="13308520" y="9524956"/>
              <a:ext cx="5678469" cy="878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buFont typeface="Symbol"/>
                <a:tabLst>
                  <a:tab pos="685800" algn="l"/>
                </a:tabLst>
                <a:defRPr sz="2500" b="0"/>
              </a:lvl1pPr>
            </a:lstStyle>
            <a:p>
              <a:r>
                <a:rPr dirty="0"/>
                <a:t>Opportunity to Network, discuss challenges, and share ideas</a:t>
              </a:r>
            </a:p>
          </p:txBody>
        </p:sp>
      </p:grpSp>
      <p:pic>
        <p:nvPicPr>
          <p:cNvPr id="23" name="Picture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38" y="1374825"/>
            <a:ext cx="5719171" cy="45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673202" y="729265"/>
              <a:ext cx="2818955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Title Partner</a:t>
              </a: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23038" y="2143971"/>
            <a:ext cx="17529789" cy="9956568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“Presenting Partner” (Exclusive)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15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Speaking Slot to address all the audience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One seat on the relevant  panel  discussion of 45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 smtClean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e-Stall space to showcase your brand to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EDM to 43,000+ </a:t>
            </a:r>
            <a:r>
              <a:rPr lang="en-IN" sz="3600" b="0" dirty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ITDM ( CIO , CTO , CISO , CMO , CSO , CDO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etc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1 Month (300x250) MPU advertisement on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CXOtv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 Website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Complete database of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Brand presence in all event related communication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Brand presence at the Virtual Venue [Backdrop, tent cards, and all  other branding]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</a:t>
            </a:r>
            <a:endParaRPr lang="en-IN" sz="3600" b="0" dirty="0" smtClean="0">
              <a:solidFill>
                <a:schemeClr val="tx1"/>
              </a:solidFill>
              <a:latin typeface="+mn-lt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lvl="0"/>
            <a:endParaRPr lang="en-US" sz="5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Sponsor…"/>
          <p:cNvSpPr txBox="1"/>
          <p:nvPr/>
        </p:nvSpPr>
        <p:spPr>
          <a:xfrm>
            <a:off x="16891507" y="5417369"/>
            <a:ext cx="3290966" cy="1244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Title Sponsor</a:t>
            </a: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10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504" y="1765582"/>
            <a:ext cx="4235900" cy="31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7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673202" y="729265"/>
              <a:ext cx="288322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Gold Partner</a:t>
              </a: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93682" y="1639614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23038" y="2151666"/>
            <a:ext cx="17529789" cy="9110182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“Gold Partner” (Max 2)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10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Speaking Slot to address all the audience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One seat on the relevant  panel  discussion of 45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e-Stall space to showcase your brand to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EDM to 67,000+  ITDM ( CIO , CTO , CISO , CMO , CSO , CDO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etc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Complete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database of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in all event related communication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at the Virtual Venue [Backdrop, tent cards, and all  other branding]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16" name="Title Sponsor…"/>
          <p:cNvSpPr txBox="1"/>
          <p:nvPr/>
        </p:nvSpPr>
        <p:spPr>
          <a:xfrm>
            <a:off x="16487206" y="5522095"/>
            <a:ext cx="3196388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Gold Partner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8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164" y="1569359"/>
            <a:ext cx="4520291" cy="3724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26"/>
          <p:cNvGrpSpPr/>
          <p:nvPr/>
        </p:nvGrpSpPr>
        <p:grpSpPr>
          <a:xfrm>
            <a:off x="14234347" y="-126124"/>
            <a:ext cx="6733791" cy="2081047"/>
            <a:chOff x="13387867" y="-110288"/>
            <a:chExt cx="6135589" cy="1819770"/>
          </a:xfrm>
        </p:grpSpPr>
        <p:sp>
          <p:nvSpPr>
            <p:cNvPr id="178" name="object 37"/>
            <p:cNvSpPr/>
            <p:nvPr/>
          </p:nvSpPr>
          <p:spPr>
            <a:xfrm>
              <a:off x="13387867" y="-110288"/>
              <a:ext cx="1251498" cy="7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1939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C117D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object 7"/>
            <p:cNvSpPr/>
            <p:nvPr/>
          </p:nvSpPr>
          <p:spPr>
            <a:xfrm>
              <a:off x="13437696" y="568224"/>
              <a:ext cx="6085760" cy="1141258"/>
            </a:xfrm>
            <a:prstGeom prst="rect">
              <a:avLst/>
            </a:prstGeom>
            <a:solidFill>
              <a:srgbClr val="6E0073"/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algn="l" defTabSz="914380">
                <a:defRPr sz="1800" b="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Event Overview"/>
            <p:cNvSpPr txBox="1"/>
            <p:nvPr/>
          </p:nvSpPr>
          <p:spPr>
            <a:xfrm>
              <a:off x="14673202" y="729265"/>
              <a:ext cx="3933391" cy="695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799" tIns="50799" rIns="50799" bIns="50799" anchor="ctr">
              <a:spAutoFit/>
            </a:bodyPr>
            <a:lstStyle>
              <a:lvl1pPr>
                <a:defRPr sz="4500" b="0">
                  <a:solidFill>
                    <a:srgbClr val="FFFFFF"/>
                  </a:solidFill>
                </a:defRPr>
              </a:lvl1pPr>
            </a:lstStyle>
            <a:p>
              <a:r>
                <a:rPr lang="e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Associate Partner</a:t>
              </a:r>
              <a:endPara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object 4"/>
          <p:cNvSpPr/>
          <p:nvPr/>
        </p:nvSpPr>
        <p:spPr>
          <a:xfrm>
            <a:off x="660491" y="1569359"/>
            <a:ext cx="20241265" cy="11351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n-IN" dirty="0" smtClean="0"/>
              <a:t> 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154569" y="1943596"/>
            <a:ext cx="17529789" cy="9125571"/>
          </a:xfrm>
          <a:prstGeom prst="rect">
            <a:avLst/>
          </a:prstGeom>
        </p:spPr>
        <p:txBody>
          <a:bodyPr wrap="square" lIns="91438" tIns="45718" rIns="91438" bIns="45718" numCol="1" anchor="ctr">
            <a:spAutoFit/>
          </a:bodyPr>
          <a:lstStyle/>
          <a:p>
            <a:pPr lvl="0" algn="l"/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Deliverable: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Status as “BCP Partner”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Presentation of 7 </a:t>
            </a:r>
            <a:r>
              <a:rPr lang="en-IN" sz="3600" b="0" dirty="0" err="1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r>
              <a:rPr lang="en-IN" sz="3600" b="0" dirty="0" smtClean="0">
                <a:solidFill>
                  <a:schemeClr val="tx1"/>
                </a:solidFill>
                <a:latin typeface="+mn-lt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One seat on the relevant  panel  discussion of 45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mins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e-Stall space to showcase your brand to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EDM to </a:t>
            </a:r>
            <a:r>
              <a:rPr lang="en-IN" sz="3600" b="0" dirty="0" smtClean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ITDM 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( CIO , CTO , CISO , CMO , CSO , CDO </a:t>
            </a:r>
            <a:r>
              <a:rPr lang="en-IN" sz="3600" b="0" dirty="0" err="1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etc</a:t>
            </a: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) 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Complete database of all the attendee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IN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in all event related communication</a:t>
            </a:r>
          </a:p>
          <a:p>
            <a:pPr marL="571487" lvl="0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 Brand presence at the Virtual Venue [Backdrop, tent cards, and all  other branding]</a:t>
            </a:r>
          </a:p>
          <a:p>
            <a:pPr marL="571487" indent="-571487" algn="l" defTabSz="1828760">
              <a:lnSpc>
                <a:spcPct val="150000"/>
              </a:lnSpc>
              <a:buFont typeface="Wingdings" pitchFamily="2" charset="2"/>
              <a:buChar char="ü"/>
              <a:defRPr sz="2200" b="0">
                <a:solidFill>
                  <a:srgbClr val="5E5E5E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r>
              <a:rPr lang="en-US" sz="3600" b="0" dirty="0">
                <a:solidFill>
                  <a:schemeClr val="tx1"/>
                </a:solidFill>
                <a:ea typeface="Open Sans Light"/>
                <a:cs typeface="Calibri" panose="020F0502020204030204" pitchFamily="34" charset="0"/>
                <a:sym typeface="Open Sans Light"/>
              </a:rPr>
              <a:t>Brand presence [Logo] in the delegate kit, Agenda and other communication</a:t>
            </a:r>
            <a:endParaRPr lang="en-IN" sz="3600" b="0" dirty="0">
              <a:solidFill>
                <a:schemeClr val="tx1"/>
              </a:solidFill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16" name="Title Sponsor…"/>
          <p:cNvSpPr txBox="1"/>
          <p:nvPr/>
        </p:nvSpPr>
        <p:spPr>
          <a:xfrm>
            <a:off x="15777024" y="4863500"/>
            <a:ext cx="4432304" cy="1287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lnSpc>
                <a:spcPct val="110000"/>
              </a:lnSpc>
              <a:defRPr sz="3600">
                <a:solidFill>
                  <a:srgbClr val="003D7C"/>
                </a:solidFill>
              </a:defRPr>
            </a:pP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Associate Partner 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>
              <a:lnSpc>
                <a:spcPct val="110000"/>
              </a:lnSpc>
              <a:defRPr sz="3400">
                <a:solidFill>
                  <a:srgbClr val="30C84F"/>
                </a:solidFill>
              </a:defRPr>
            </a:pPr>
            <a:r>
              <a:rPr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INR </a:t>
            </a:r>
            <a:r>
              <a:rPr lang="en-IN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6 </a:t>
            </a:r>
            <a:r>
              <a:rPr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Lacs</a:t>
            </a:r>
            <a:endParaRPr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8629" y="12058915"/>
            <a:ext cx="2017793" cy="1356389"/>
          </a:xfrm>
          <a:prstGeom prst="rect">
            <a:avLst/>
          </a:prstGeom>
        </p:spPr>
      </p:pic>
      <p:pic>
        <p:nvPicPr>
          <p:cNvPr id="2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91" y="12762973"/>
            <a:ext cx="2220285" cy="652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165" y="1569359"/>
            <a:ext cx="3963980" cy="31123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323518-P9MHS8-840.jpg" descr="323518-P9MHS8-840.jpg"/>
          <p:cNvPicPr>
            <a:picLocks noChangeAspect="1"/>
          </p:cNvPicPr>
          <p:nvPr/>
        </p:nvPicPr>
        <p:blipFill>
          <a:blip r:embed="rId3">
            <a:extLst/>
          </a:blip>
          <a:srcRect t="7554" b="8069"/>
          <a:stretch>
            <a:fillRect/>
          </a:stretch>
        </p:blipFill>
        <p:spPr>
          <a:xfrm>
            <a:off x="0" y="0"/>
            <a:ext cx="24384000" cy="1172954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8052620" y="3657601"/>
            <a:ext cx="45720" cy="47705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099" rtlCol="0" anchor="ctr">
            <a:spAutoFit/>
          </a:bodyPr>
          <a:lstStyle/>
          <a:p>
            <a:endParaRPr lang="en-US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146" name="AutoShape 2" descr="Image result for digital transformation icon png"/>
          <p:cNvSpPr>
            <a:spLocks noChangeAspect="1" noChangeArrowheads="1"/>
          </p:cNvSpPr>
          <p:nvPr/>
        </p:nvSpPr>
        <p:spPr bwMode="auto">
          <a:xfrm>
            <a:off x="63501" y="-136526"/>
            <a:ext cx="304800" cy="304800"/>
          </a:xfrm>
          <a:prstGeom prst="rect">
            <a:avLst/>
          </a:prstGeom>
          <a:noFill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6510" y="11842878"/>
            <a:ext cx="2596056" cy="1494749"/>
          </a:xfrm>
          <a:prstGeom prst="rect">
            <a:avLst/>
          </a:prstGeom>
        </p:spPr>
      </p:pic>
      <p:sp>
        <p:nvSpPr>
          <p:cNvPr id="14" name="object 4"/>
          <p:cNvSpPr/>
          <p:nvPr/>
        </p:nvSpPr>
        <p:spPr>
          <a:xfrm>
            <a:off x="0" y="5770180"/>
            <a:ext cx="22260910" cy="73467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749" y="0"/>
                </a:lnTo>
                <a:lnTo>
                  <a:pt x="0" y="21600"/>
                </a:lnTo>
                <a:lnTo>
                  <a:pt x="1985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algn="l" defTabSz="914380"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u="sng"/>
          </a:p>
        </p:txBody>
      </p:sp>
      <p:sp>
        <p:nvSpPr>
          <p:cNvPr id="15" name="Phone: 91-011-26237405  |  91-011-41625763  |  91-011-41620042"/>
          <p:cNvSpPr txBox="1"/>
          <p:nvPr/>
        </p:nvSpPr>
        <p:spPr>
          <a:xfrm>
            <a:off x="4512031" y="13198246"/>
            <a:ext cx="12900517" cy="360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2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370A Techplus Media House Sant Nagar East of Kailash New Delhi -110065 India"/>
          <p:cNvSpPr txBox="1"/>
          <p:nvPr/>
        </p:nvSpPr>
        <p:spPr>
          <a:xfrm>
            <a:off x="10883351" y="12614211"/>
            <a:ext cx="102654" cy="50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799" tIns="50799" rIns="50799" bIns="50799" anchor="ctr">
            <a:spAutoFit/>
          </a:bodyPr>
          <a:lstStyle>
            <a:lvl1pPr>
              <a:defRPr sz="2600" b="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www.cdosummit.cxotv.news"/>
          <p:cNvSpPr/>
          <p:nvPr/>
        </p:nvSpPr>
        <p:spPr>
          <a:xfrm>
            <a:off x="9765792" y="5896522"/>
            <a:ext cx="12032663" cy="116642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3200" b="0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  <a:hlinkClick r:id="rId5"/>
              </a:defRPr>
            </a:lvl1pPr>
          </a:lstStyle>
          <a:p>
            <a:pPr>
              <a:defRPr u="none"/>
            </a:pPr>
            <a:r>
              <a:rPr lang="en-US" sz="4400" dirty="0" smtClean="0">
                <a:hlinkClick r:id="rId6"/>
              </a:rPr>
              <a:t>/</a:t>
            </a:r>
            <a:endParaRPr sz="4400" dirty="0">
              <a:solidFill>
                <a:schemeClr val="bg1"/>
              </a:solidFill>
              <a:hlinkClick r:id="rId5"/>
            </a:endParaRPr>
          </a:p>
        </p:txBody>
      </p:sp>
      <p:sp>
        <p:nvSpPr>
          <p:cNvPr id="20" name="Techplus Media Private Limited"/>
          <p:cNvSpPr txBox="1"/>
          <p:nvPr/>
        </p:nvSpPr>
        <p:spPr>
          <a:xfrm>
            <a:off x="5016529" y="12072144"/>
            <a:ext cx="12900517" cy="498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3600">
                <a:solidFill>
                  <a:srgbClr val="00367E"/>
                </a:solidFill>
              </a:defRPr>
            </a:lvl1pPr>
          </a:lstStyle>
          <a:p>
            <a:endParaRPr u="sng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608232" y="10215584"/>
            <a:ext cx="7167535" cy="210585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Agenda &amp; Timeline"/>
          <p:cNvSpPr txBox="1"/>
          <p:nvPr/>
        </p:nvSpPr>
        <p:spPr>
          <a:xfrm>
            <a:off x="8639504" y="2762244"/>
            <a:ext cx="7725103" cy="133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99" tIns="50799" rIns="50799" bIns="50799">
            <a:spAutoFit/>
          </a:bodyPr>
          <a:lstStyle>
            <a:lvl1pPr algn="l">
              <a:defRPr sz="50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en-IN" sz="8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THANK YOU</a:t>
            </a:r>
            <a:endParaRPr sz="7200" b="1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04" y="6088722"/>
            <a:ext cx="4520291" cy="3724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521</Words>
  <Application>Microsoft Office PowerPoint</Application>
  <PresentationFormat>Custom</PresentationFormat>
  <Paragraphs>88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Georgia</vt:lpstr>
      <vt:lpstr>Helvetica Light</vt:lpstr>
      <vt:lpstr>Helvetica Neue</vt:lpstr>
      <vt:lpstr>Helvetica Neue Light</vt:lpstr>
      <vt:lpstr>Helvetica Neue Medium</vt:lpstr>
      <vt:lpstr>Open Sans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81</cp:revision>
  <dcterms:modified xsi:type="dcterms:W3CDTF">2021-02-15T11:41:01Z</dcterms:modified>
</cp:coreProperties>
</file>